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4" r:id="rId4"/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11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3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65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28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2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9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381000" y="342919"/>
            <a:ext cx="10477500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0098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šířku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Čára"/>
          <p:cNvSpPr>
            <a:spLocks noGrp="1"/>
          </p:cNvSpPr>
          <p:nvPr>
            <p:ph type="body" sz="quarter" idx="14"/>
          </p:nvPr>
        </p:nvSpPr>
        <p:spPr>
          <a:xfrm flipV="1">
            <a:off x="381000" y="4317816"/>
            <a:ext cx="11430000" cy="185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381000" y="4518422"/>
            <a:ext cx="11430000" cy="19020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1953"/>
            </a:lvl1pPr>
          </a:lstStyle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3000375"/>
            <a:ext cx="11430000" cy="12680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1pPr>
            <a:lvl2pPr marL="0" indent="160729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2pPr>
            <a:lvl3pPr marL="0" indent="321457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3pPr>
            <a:lvl4pPr marL="0" indent="482186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4pPr>
            <a:lvl5pPr marL="0" indent="642915">
              <a:lnSpc>
                <a:spcPct val="80000"/>
              </a:lnSpc>
              <a:spcBef>
                <a:spcPts val="1617"/>
              </a:spcBef>
              <a:buClrTx/>
              <a:buSzTx/>
              <a:buFontTx/>
              <a:buNone/>
              <a:defRPr sz="3797" cap="all">
                <a:solidFill>
                  <a:srgbClr val="A6AAA9"/>
                </a:solidFill>
                <a:latin typeface="+mn-lt"/>
                <a:ea typeface="+mn-ea"/>
                <a:cs typeface="+mn-cs"/>
                <a:sym typeface="DIN Alternat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432287" y="303609"/>
            <a:ext cx="381467" cy="3214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6021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9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97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6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9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9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41E8-9781-4257-B581-37DFA99DD69D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B047BC-A4D6-485F-8DAF-3D1105AE3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Čára"/>
          <p:cNvSpPr>
            <a:spLocks noGrp="1"/>
          </p:cNvSpPr>
          <p:nvPr>
            <p:ph type="body" sz="quarter" idx="14"/>
          </p:nvPr>
        </p:nvSpPr>
        <p:spPr>
          <a:prstGeom prst="line">
            <a:avLst/>
          </a:prstGeom>
        </p:spPr>
        <p:txBody>
          <a:bodyPr/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7" name="FARNÍ CHARIT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01268">
              <a:defRPr sz="8330">
                <a:solidFill>
                  <a:srgbClr val="B9242B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FARNÍ CHARITA</a:t>
            </a:r>
          </a:p>
          <a:p>
            <a:pPr defTabSz="201268">
              <a:defRPr sz="8330">
                <a:solidFill>
                  <a:srgbClr val="B9242B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ČESKÁ LÍPA</a:t>
            </a:r>
          </a:p>
        </p:txBody>
      </p:sp>
      <p:sp>
        <p:nvSpPr>
          <p:cNvPr id="168" name="JIŽ 17 LET PROVOZUJEme NA čESKOLIPSKU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9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JIŽ 17 LET </a:t>
            </a:r>
            <a:r>
              <a:rPr dirty="0" err="1"/>
              <a:t>PROVOZUJEme</a:t>
            </a:r>
            <a:r>
              <a:rPr dirty="0"/>
              <a:t> NA </a:t>
            </a:r>
            <a:r>
              <a:rPr dirty="0" err="1"/>
              <a:t>čESKOLIPSKU</a:t>
            </a:r>
            <a:r>
              <a:rPr dirty="0"/>
              <a:t> </a:t>
            </a:r>
          </a:p>
          <a:p>
            <a:pPr>
              <a:spcBef>
                <a:spcPts val="0"/>
              </a:spcBef>
              <a:defRPr sz="39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A NOVOBORSKU 9 </a:t>
            </a:r>
            <a:r>
              <a:rPr lang="cs-CZ" dirty="0"/>
              <a:t>stabilních </a:t>
            </a:r>
            <a:r>
              <a:rPr dirty="0"/>
              <a:t>SLUŽEB</a:t>
            </a:r>
          </a:p>
        </p:txBody>
      </p:sp>
      <p:sp>
        <p:nvSpPr>
          <p:cNvPr id="169" name="Dubická ul., Česká Lípa…"/>
          <p:cNvSpPr txBox="1"/>
          <p:nvPr/>
        </p:nvSpPr>
        <p:spPr>
          <a:xfrm>
            <a:off x="1863983" y="518269"/>
            <a:ext cx="3525004" cy="2409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Dubická</a:t>
            </a:r>
            <a:r>
              <a:rPr sz="1266" dirty="0"/>
              <a:t> </a:t>
            </a:r>
            <a:r>
              <a:rPr sz="1266" dirty="0" err="1"/>
              <a:t>ul</a:t>
            </a:r>
            <a:r>
              <a:rPr sz="1266" dirty="0"/>
              <a:t>., </a:t>
            </a:r>
            <a:r>
              <a:rPr sz="1266" dirty="0" err="1"/>
              <a:t>Česká</a:t>
            </a:r>
            <a:r>
              <a:rPr sz="1266" dirty="0"/>
              <a:t> </a:t>
            </a:r>
            <a:r>
              <a:rPr sz="1266" dirty="0" err="1"/>
              <a:t>Lípa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Azylový</a:t>
            </a:r>
            <a:r>
              <a:rPr sz="1266" dirty="0"/>
              <a:t> </a:t>
            </a:r>
            <a:r>
              <a:rPr sz="1266" dirty="0" err="1"/>
              <a:t>dům</a:t>
            </a:r>
            <a:r>
              <a:rPr sz="1266" dirty="0"/>
              <a:t> </a:t>
            </a:r>
            <a:r>
              <a:rPr sz="1266" dirty="0" err="1"/>
              <a:t>Jonáš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dirty="0"/>
              <a:t> </a:t>
            </a:r>
            <a:r>
              <a:rPr sz="1266" dirty="0" err="1"/>
              <a:t>Česká</a:t>
            </a:r>
            <a:r>
              <a:rPr sz="1266" dirty="0"/>
              <a:t> </a:t>
            </a:r>
            <a:r>
              <a:rPr sz="1266" dirty="0" err="1"/>
              <a:t>Lípa</a:t>
            </a:r>
            <a:r>
              <a:rPr sz="1266" dirty="0"/>
              <a:t>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Klub</a:t>
            </a:r>
            <a:r>
              <a:rPr sz="1266" dirty="0"/>
              <a:t> </a:t>
            </a:r>
            <a:r>
              <a:rPr sz="1266" dirty="0" err="1"/>
              <a:t>Koule</a:t>
            </a:r>
            <a:r>
              <a:rPr sz="1266" dirty="0"/>
              <a:t> </a:t>
            </a:r>
            <a:r>
              <a:rPr sz="1266" dirty="0" err="1"/>
              <a:t>Nízkoprahový</a:t>
            </a:r>
            <a:r>
              <a:rPr sz="1266" dirty="0"/>
              <a:t> </a:t>
            </a:r>
            <a:r>
              <a:rPr sz="1266" dirty="0" err="1"/>
              <a:t>klub</a:t>
            </a:r>
            <a:r>
              <a:rPr sz="1266" dirty="0"/>
              <a:t> pro </a:t>
            </a:r>
            <a:r>
              <a:rPr sz="1266" dirty="0" err="1"/>
              <a:t>děti</a:t>
            </a:r>
            <a:r>
              <a:rPr sz="1266" dirty="0"/>
              <a:t> a </a:t>
            </a:r>
            <a:r>
              <a:rPr sz="1266" dirty="0" err="1"/>
              <a:t>mládež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Dobrovolnické</a:t>
            </a:r>
            <a:r>
              <a:rPr sz="1266" dirty="0"/>
              <a:t> centrum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Sociální</a:t>
            </a:r>
            <a:r>
              <a:rPr sz="1266" dirty="0"/>
              <a:t> </a:t>
            </a:r>
            <a:r>
              <a:rPr sz="1266" dirty="0" err="1"/>
              <a:t>automobil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Sociální</a:t>
            </a:r>
            <a:r>
              <a:rPr sz="1266" dirty="0"/>
              <a:t> </a:t>
            </a:r>
            <a:r>
              <a:rPr sz="1266" dirty="0" err="1"/>
              <a:t>podnik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Charitní</a:t>
            </a:r>
            <a:r>
              <a:rPr sz="1266" dirty="0"/>
              <a:t> </a:t>
            </a:r>
            <a:r>
              <a:rPr sz="1266" dirty="0" err="1"/>
              <a:t>šatník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b="1" i="1" dirty="0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sz="1266" dirty="0" err="1"/>
              <a:t>Česká</a:t>
            </a:r>
            <a:r>
              <a:rPr sz="1266" b="1" i="1" dirty="0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sz="1266" dirty="0" err="1"/>
              <a:t>Lípa</a:t>
            </a:r>
            <a:r>
              <a:rPr sz="1266" dirty="0"/>
              <a:t>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Startér</a:t>
            </a:r>
            <a:r>
              <a:rPr sz="1266" dirty="0"/>
              <a:t> – </a:t>
            </a:r>
            <a:r>
              <a:rPr sz="1266" dirty="0" err="1"/>
              <a:t>Sociálně</a:t>
            </a:r>
            <a:r>
              <a:rPr sz="1266" dirty="0"/>
              <a:t> </a:t>
            </a:r>
            <a:r>
              <a:rPr sz="1266" dirty="0" err="1"/>
              <a:t>aktivizační</a:t>
            </a:r>
            <a:r>
              <a:rPr sz="1266" dirty="0"/>
              <a:t> </a:t>
            </a:r>
            <a:r>
              <a:rPr sz="1266" dirty="0" err="1"/>
              <a:t>služby</a:t>
            </a:r>
            <a:r>
              <a:rPr sz="1266" dirty="0"/>
              <a:t> 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/>
              <a:t>pro </a:t>
            </a:r>
            <a:r>
              <a:rPr sz="1266" dirty="0" err="1"/>
              <a:t>rodiny</a:t>
            </a:r>
            <a:r>
              <a:rPr sz="1266" dirty="0"/>
              <a:t> s </a:t>
            </a:r>
            <a:r>
              <a:rPr sz="1266" dirty="0" err="1"/>
              <a:t>dětmi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b="1" i="1" dirty="0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sz="1266" dirty="0" err="1"/>
              <a:t>Česká</a:t>
            </a:r>
            <a:r>
              <a:rPr sz="1266" b="1" i="1" dirty="0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sz="1266" dirty="0" err="1"/>
              <a:t>Lípa</a:t>
            </a:r>
            <a:r>
              <a:rPr sz="1266" dirty="0"/>
              <a:t>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1266" dirty="0"/>
          </a:p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Masná</a:t>
            </a:r>
            <a:r>
              <a:rPr sz="1266" dirty="0"/>
              <a:t> </a:t>
            </a:r>
            <a:r>
              <a:rPr sz="1266" dirty="0" err="1"/>
              <a:t>ul</a:t>
            </a:r>
            <a:r>
              <a:rPr sz="1266" dirty="0"/>
              <a:t>., </a:t>
            </a:r>
            <a:r>
              <a:rPr sz="1266" dirty="0" err="1"/>
              <a:t>Česká</a:t>
            </a:r>
            <a:r>
              <a:rPr sz="1266" dirty="0"/>
              <a:t> </a:t>
            </a:r>
            <a:r>
              <a:rPr sz="1266" dirty="0" err="1"/>
              <a:t>Lípa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/>
              <a:t>Centrum pro </a:t>
            </a:r>
            <a:r>
              <a:rPr sz="1266" dirty="0" err="1"/>
              <a:t>pěstounské</a:t>
            </a:r>
            <a:r>
              <a:rPr sz="1266" dirty="0"/>
              <a:t> </a:t>
            </a:r>
            <a:r>
              <a:rPr sz="1266" dirty="0" err="1"/>
              <a:t>rodiny</a:t>
            </a:r>
            <a:endParaRPr sz="1266" dirty="0"/>
          </a:p>
        </p:txBody>
      </p:sp>
      <p:sp>
        <p:nvSpPr>
          <p:cNvPr id="170" name="Severní ul., Nový Bor…"/>
          <p:cNvSpPr txBox="1"/>
          <p:nvPr/>
        </p:nvSpPr>
        <p:spPr>
          <a:xfrm>
            <a:off x="6644342" y="531716"/>
            <a:ext cx="2984792" cy="2214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Severní</a:t>
            </a:r>
            <a:r>
              <a:rPr sz="1266" dirty="0"/>
              <a:t> </a:t>
            </a:r>
            <a:r>
              <a:rPr sz="1266" dirty="0" err="1"/>
              <a:t>ul</a:t>
            </a:r>
            <a:r>
              <a:rPr sz="1266" dirty="0"/>
              <a:t>., </a:t>
            </a:r>
            <a:r>
              <a:rPr sz="1266" dirty="0" err="1"/>
              <a:t>Nový</a:t>
            </a:r>
            <a:r>
              <a:rPr sz="1266" dirty="0"/>
              <a:t> </a:t>
            </a:r>
            <a:r>
              <a:rPr sz="1266" dirty="0" err="1"/>
              <a:t>Bor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Sociální</a:t>
            </a:r>
            <a:r>
              <a:rPr sz="1266" dirty="0"/>
              <a:t> </a:t>
            </a:r>
            <a:r>
              <a:rPr sz="1266" dirty="0" err="1"/>
              <a:t>ubytovna</a:t>
            </a:r>
            <a:r>
              <a:rPr sz="1266" dirty="0"/>
              <a:t> </a:t>
            </a:r>
            <a:r>
              <a:rPr sz="1266" dirty="0" err="1"/>
              <a:t>Nový</a:t>
            </a:r>
            <a:r>
              <a:rPr sz="1266" dirty="0"/>
              <a:t> </a:t>
            </a:r>
            <a:r>
              <a:rPr sz="1266" dirty="0" err="1"/>
              <a:t>Bor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Startér</a:t>
            </a:r>
            <a:r>
              <a:rPr sz="1266" dirty="0"/>
              <a:t> – </a:t>
            </a:r>
            <a:r>
              <a:rPr sz="1266" dirty="0" err="1"/>
              <a:t>Sociálně</a:t>
            </a:r>
            <a:r>
              <a:rPr sz="1266" dirty="0"/>
              <a:t> </a:t>
            </a:r>
            <a:r>
              <a:rPr sz="1266" dirty="0" err="1"/>
              <a:t>aktivizační</a:t>
            </a:r>
            <a:r>
              <a:rPr sz="1266" dirty="0"/>
              <a:t> </a:t>
            </a:r>
            <a:r>
              <a:rPr sz="1266" dirty="0" err="1"/>
              <a:t>služby</a:t>
            </a:r>
            <a:r>
              <a:rPr sz="1266" dirty="0"/>
              <a:t> 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/>
              <a:t>pro </a:t>
            </a:r>
            <a:r>
              <a:rPr sz="1266" dirty="0" err="1"/>
              <a:t>rodiny</a:t>
            </a:r>
            <a:r>
              <a:rPr sz="1266" dirty="0"/>
              <a:t> s </a:t>
            </a:r>
            <a:r>
              <a:rPr sz="1266" dirty="0" err="1"/>
              <a:t>dětmi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b="1" i="1" dirty="0">
                <a:latin typeface="Avenir Next"/>
                <a:ea typeface="Avenir Next"/>
                <a:cs typeface="Avenir Next"/>
                <a:sym typeface="Avenir Next"/>
              </a:rPr>
              <a:t> </a:t>
            </a:r>
            <a:r>
              <a:rPr sz="1266" dirty="0" err="1"/>
              <a:t>Nový</a:t>
            </a:r>
            <a:r>
              <a:rPr sz="1266" dirty="0"/>
              <a:t> </a:t>
            </a:r>
            <a:r>
              <a:rPr sz="1266" dirty="0" err="1"/>
              <a:t>Bor</a:t>
            </a:r>
            <a:r>
              <a:rPr sz="1266" dirty="0"/>
              <a:t>)</a:t>
            </a:r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Azylový</a:t>
            </a:r>
            <a:r>
              <a:rPr sz="1266" dirty="0"/>
              <a:t> </a:t>
            </a:r>
            <a:r>
              <a:rPr sz="1266" dirty="0" err="1"/>
              <a:t>dům</a:t>
            </a:r>
            <a:r>
              <a:rPr sz="1266" dirty="0"/>
              <a:t> </a:t>
            </a:r>
            <a:r>
              <a:rPr sz="1266" dirty="0" err="1"/>
              <a:t>Jonáš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dirty="0"/>
              <a:t> </a:t>
            </a:r>
            <a:r>
              <a:rPr sz="1266" dirty="0" err="1"/>
              <a:t>Nový</a:t>
            </a:r>
            <a:r>
              <a:rPr sz="1266" dirty="0"/>
              <a:t> </a:t>
            </a:r>
            <a:r>
              <a:rPr sz="1266" dirty="0" err="1"/>
              <a:t>Bor</a:t>
            </a:r>
            <a:r>
              <a:rPr sz="1266" dirty="0"/>
              <a:t>)</a:t>
            </a:r>
          </a:p>
          <a:p>
            <a:pPr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1266" dirty="0"/>
          </a:p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Purkyňova</a:t>
            </a:r>
            <a:r>
              <a:rPr sz="1266" dirty="0"/>
              <a:t> </a:t>
            </a:r>
            <a:r>
              <a:rPr sz="1266" dirty="0" err="1"/>
              <a:t>ul</a:t>
            </a:r>
            <a:r>
              <a:rPr sz="1266" dirty="0"/>
              <a:t>., </a:t>
            </a:r>
            <a:r>
              <a:rPr sz="1266" dirty="0" err="1"/>
              <a:t>Nový</a:t>
            </a:r>
            <a:r>
              <a:rPr sz="1266" dirty="0"/>
              <a:t> </a:t>
            </a:r>
            <a:r>
              <a:rPr sz="1266" dirty="0" err="1"/>
              <a:t>Bor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Charitní</a:t>
            </a:r>
            <a:r>
              <a:rPr sz="1266" dirty="0"/>
              <a:t> </a:t>
            </a:r>
            <a:r>
              <a:rPr sz="1266" dirty="0" err="1"/>
              <a:t>šatník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dirty="0"/>
              <a:t> </a:t>
            </a:r>
            <a:r>
              <a:rPr sz="1266" dirty="0" err="1"/>
              <a:t>Bový</a:t>
            </a:r>
            <a:r>
              <a:rPr sz="1266" dirty="0"/>
              <a:t> </a:t>
            </a:r>
            <a:r>
              <a:rPr sz="1266" dirty="0" err="1"/>
              <a:t>Bor</a:t>
            </a:r>
            <a:r>
              <a:rPr sz="1266" dirty="0"/>
              <a:t>)</a:t>
            </a:r>
          </a:p>
          <a:p>
            <a:pPr>
              <a:defRPr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1266" dirty="0"/>
          </a:p>
          <a:p>
            <a: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Dobranov</a:t>
            </a:r>
            <a:endParaRPr sz="1266" dirty="0"/>
          </a:p>
          <a:p>
            <a: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1266" dirty="0" err="1"/>
              <a:t>Azylový</a:t>
            </a:r>
            <a:r>
              <a:rPr sz="1266" dirty="0"/>
              <a:t> </a:t>
            </a:r>
            <a:r>
              <a:rPr sz="1266" dirty="0" err="1"/>
              <a:t>dům</a:t>
            </a:r>
            <a:r>
              <a:rPr sz="1266" dirty="0"/>
              <a:t> </a:t>
            </a:r>
            <a:r>
              <a:rPr sz="1266" dirty="0" err="1"/>
              <a:t>Jonáš</a:t>
            </a:r>
            <a:r>
              <a:rPr sz="1266" dirty="0"/>
              <a:t> (</a:t>
            </a:r>
            <a:r>
              <a:rPr sz="1266" dirty="0" err="1"/>
              <a:t>pobočka</a:t>
            </a:r>
            <a:r>
              <a:rPr sz="1266" dirty="0"/>
              <a:t> </a:t>
            </a:r>
            <a:r>
              <a:rPr sz="1266" dirty="0" err="1"/>
              <a:t>Dobranov</a:t>
            </a:r>
            <a:r>
              <a:rPr sz="1266" dirty="0"/>
              <a:t>)</a:t>
            </a:r>
          </a:p>
        </p:txBody>
      </p:sp>
      <p:pic>
        <p:nvPicPr>
          <p:cNvPr id="171" name="Logo FCH CL.jpg" descr="Logo FCH 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36" y="4665371"/>
            <a:ext cx="1168591" cy="15545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12912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plán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9679" y="3741684"/>
            <a:ext cx="8596668" cy="44543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Ukončení 1. ročníku na SOU</a:t>
            </a:r>
          </a:p>
          <a:p>
            <a:pPr marL="0" indent="0">
              <a:buNone/>
            </a:pPr>
            <a:r>
              <a:rPr lang="cs-CZ" sz="1600" dirty="0"/>
              <a:t>(23. 3. 2017 – 30. 6. 2017)</a:t>
            </a:r>
          </a:p>
          <a:p>
            <a:r>
              <a:rPr lang="cs-CZ" dirty="0"/>
              <a:t>Na Romanův podnět – KP cíl dávno jasný</a:t>
            </a:r>
          </a:p>
          <a:p>
            <a:r>
              <a:rPr lang="cs-CZ" dirty="0"/>
              <a:t>Cíl vznikl na základě rozhovorů a motivace KP </a:t>
            </a:r>
          </a:p>
          <a:p>
            <a:r>
              <a:rPr lang="cs-CZ" dirty="0"/>
              <a:t>Docházka: v případě potřeby pomoci s referáty, DÚ, doučováním</a:t>
            </a:r>
          </a:p>
          <a:p>
            <a:r>
              <a:rPr lang="cs-CZ" dirty="0"/>
              <a:t>30. 6. 2017 IP splněno – úspěšným ukončením 1. ročníku (pomoc učitele)</a:t>
            </a:r>
          </a:p>
          <a:p>
            <a:r>
              <a:rPr lang="cs-CZ" dirty="0"/>
              <a:t>4. 7. 2017 hodnocení s klientem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46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0093" y="2837793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Děkuji za pozornost. </a:t>
            </a:r>
          </a:p>
        </p:txBody>
      </p:sp>
    </p:spTree>
    <p:extLst>
      <p:ext uri="{BB962C8B-B14F-4D97-AF65-F5344CB8AC3E}">
        <p14:creationId xmlns:p14="http://schemas.microsoft.com/office/powerpoint/2010/main" val="242933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užby a projekty Farní charity česká lípa"/>
          <p:cNvSpPr txBox="1">
            <a:spLocks noGrp="1"/>
          </p:cNvSpPr>
          <p:nvPr>
            <p:ph type="body" sz="quarter" idx="13"/>
          </p:nvPr>
        </p:nvSpPr>
        <p:spPr>
          <a:xfrm>
            <a:off x="1809750" y="342919"/>
            <a:ext cx="7858125" cy="300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dirty="0" err="1"/>
              <a:t>služby</a:t>
            </a:r>
            <a:r>
              <a:rPr dirty="0"/>
              <a:t> </a:t>
            </a:r>
            <a:r>
              <a:rPr dirty="0" err="1"/>
              <a:t>Farní</a:t>
            </a:r>
            <a:r>
              <a:rPr dirty="0"/>
              <a:t> charity </a:t>
            </a:r>
            <a:r>
              <a:rPr dirty="0" err="1"/>
              <a:t>česká</a:t>
            </a:r>
            <a:r>
              <a:rPr dirty="0"/>
              <a:t> </a:t>
            </a:r>
            <a:r>
              <a:rPr dirty="0" err="1"/>
              <a:t>lípa</a:t>
            </a:r>
            <a:endParaRPr dirty="0"/>
          </a:p>
        </p:txBody>
      </p:sp>
      <p:pic>
        <p:nvPicPr>
          <p:cNvPr id="174" name="jonas.jpg" descr="jo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11" y="1001193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„Pomáháme matkám či otcům…"/>
          <p:cNvSpPr txBox="1"/>
          <p:nvPr/>
        </p:nvSpPr>
        <p:spPr>
          <a:xfrm>
            <a:off x="3244989" y="1256783"/>
            <a:ext cx="3375797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41AE4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„Pomáháme matkám či otcům</a:t>
            </a:r>
          </a:p>
          <a:p>
            <a:pPr>
              <a:defRPr b="1" cap="all">
                <a:solidFill>
                  <a:srgbClr val="41AE4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s nezaopatřenými dětmi postavit se</a:t>
            </a:r>
          </a:p>
          <a:p>
            <a:pPr>
              <a:defRPr b="1" cap="all">
                <a:solidFill>
                  <a:srgbClr val="41AE4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na vlastní nohy”</a:t>
            </a:r>
          </a:p>
        </p:txBody>
      </p:sp>
      <p:pic>
        <p:nvPicPr>
          <p:cNvPr id="176" name="koule.jpg" descr="kou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390" y="2047298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„motivujeme děti ze sociálně vyloučených lokalit…"/>
          <p:cNvSpPr txBox="1"/>
          <p:nvPr/>
        </p:nvSpPr>
        <p:spPr>
          <a:xfrm>
            <a:off x="4089087" y="2302954"/>
            <a:ext cx="4866718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6D0E1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/>
              <a:t>„</a:t>
            </a:r>
            <a:r>
              <a:rPr sz="1266" dirty="0" err="1"/>
              <a:t>motivujeme</a:t>
            </a:r>
            <a:r>
              <a:rPr sz="1266" dirty="0"/>
              <a:t> </a:t>
            </a:r>
            <a:r>
              <a:rPr sz="1266" dirty="0" err="1"/>
              <a:t>děti</a:t>
            </a:r>
            <a:r>
              <a:rPr sz="1266" dirty="0"/>
              <a:t> </a:t>
            </a:r>
            <a:r>
              <a:rPr sz="1266" dirty="0" err="1"/>
              <a:t>ze</a:t>
            </a:r>
            <a:r>
              <a:rPr sz="1266" dirty="0"/>
              <a:t> </a:t>
            </a:r>
            <a:r>
              <a:rPr sz="1266" dirty="0" err="1"/>
              <a:t>sociálně</a:t>
            </a:r>
            <a:r>
              <a:rPr sz="1266" dirty="0"/>
              <a:t> </a:t>
            </a:r>
            <a:r>
              <a:rPr sz="1266" dirty="0" err="1"/>
              <a:t>vyloučených</a:t>
            </a:r>
            <a:r>
              <a:rPr sz="1266" dirty="0"/>
              <a:t> </a:t>
            </a:r>
            <a:r>
              <a:rPr sz="1266" dirty="0" err="1"/>
              <a:t>lokalit</a:t>
            </a:r>
            <a:r>
              <a:rPr sz="1266" dirty="0"/>
              <a:t> </a:t>
            </a:r>
          </a:p>
          <a:p>
            <a:pPr algn="r">
              <a:defRPr b="1" cap="all">
                <a:solidFill>
                  <a:srgbClr val="6D0E1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 err="1"/>
              <a:t>ke</a:t>
            </a:r>
            <a:r>
              <a:rPr sz="1266" dirty="0"/>
              <a:t> </a:t>
            </a:r>
            <a:r>
              <a:rPr sz="1266" dirty="0" err="1"/>
              <a:t>vzdělání</a:t>
            </a:r>
            <a:r>
              <a:rPr sz="1266" dirty="0"/>
              <a:t> a k n</a:t>
            </a:r>
            <a:r>
              <a:rPr lang="cs-CZ" sz="1266" dirty="0"/>
              <a:t>e</a:t>
            </a:r>
            <a:r>
              <a:rPr sz="1266" dirty="0" err="1"/>
              <a:t>závislosti</a:t>
            </a:r>
            <a:r>
              <a:rPr sz="1266" dirty="0"/>
              <a:t> </a:t>
            </a:r>
            <a:r>
              <a:rPr sz="1266" dirty="0" err="1"/>
              <a:t>na</a:t>
            </a:r>
            <a:r>
              <a:rPr sz="1266" dirty="0"/>
              <a:t> </a:t>
            </a:r>
            <a:r>
              <a:rPr sz="1266" dirty="0" err="1"/>
              <a:t>systému</a:t>
            </a:r>
            <a:r>
              <a:rPr sz="1266" dirty="0"/>
              <a:t> </a:t>
            </a:r>
          </a:p>
          <a:p>
            <a:pPr algn="r">
              <a:defRPr b="1" cap="all">
                <a:solidFill>
                  <a:srgbClr val="6D0E1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 err="1"/>
              <a:t>sociální</a:t>
            </a:r>
            <a:r>
              <a:rPr sz="1266" dirty="0"/>
              <a:t> </a:t>
            </a:r>
            <a:r>
              <a:rPr sz="1266" dirty="0" err="1"/>
              <a:t>pomoci</a:t>
            </a:r>
            <a:r>
              <a:rPr sz="1266" dirty="0"/>
              <a:t>”</a:t>
            </a:r>
          </a:p>
        </p:txBody>
      </p:sp>
      <p:pic>
        <p:nvPicPr>
          <p:cNvPr id="178" name="pestouni.jpg" descr="pestou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70" y="3116015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„vzděláváme  a doprovázíme opatrovníky…"/>
          <p:cNvSpPr txBox="1"/>
          <p:nvPr/>
        </p:nvSpPr>
        <p:spPr>
          <a:xfrm>
            <a:off x="3316426" y="3566468"/>
            <a:ext cx="328641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0289C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/>
              <a:t>„</a:t>
            </a:r>
            <a:r>
              <a:rPr sz="1266" dirty="0" err="1"/>
              <a:t>doprovázíme</a:t>
            </a:r>
            <a:r>
              <a:rPr sz="1266" dirty="0"/>
              <a:t> </a:t>
            </a:r>
            <a:r>
              <a:rPr sz="1266" dirty="0" err="1"/>
              <a:t>pěstounské</a:t>
            </a:r>
            <a:r>
              <a:rPr sz="1266" dirty="0"/>
              <a:t> </a:t>
            </a:r>
            <a:r>
              <a:rPr lang="cs-CZ" sz="1266" dirty="0"/>
              <a:t>rodiny</a:t>
            </a:r>
            <a:r>
              <a:rPr sz="1266" dirty="0"/>
              <a:t>”</a:t>
            </a:r>
          </a:p>
        </p:txBody>
      </p:sp>
      <p:pic>
        <p:nvPicPr>
          <p:cNvPr id="180" name="automobil.jpg" descr="automobil.jpg"/>
          <p:cNvPicPr>
            <a:picLocks noChangeAspect="1"/>
          </p:cNvPicPr>
          <p:nvPr/>
        </p:nvPicPr>
        <p:blipFill>
          <a:blip r:embed="rId5"/>
          <a:srcRect l="73" r="73"/>
          <a:stretch>
            <a:fillRect/>
          </a:stretch>
        </p:blipFill>
        <p:spPr>
          <a:xfrm>
            <a:off x="9119676" y="4105030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„vozíme zdravotně hendikepované děti…"/>
          <p:cNvSpPr txBox="1"/>
          <p:nvPr/>
        </p:nvSpPr>
        <p:spPr>
          <a:xfrm>
            <a:off x="5313691" y="4458084"/>
            <a:ext cx="368844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DB232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„vozíme zdravotně hendikepované děti</a:t>
            </a:r>
          </a:p>
          <a:p>
            <a:pPr algn="r">
              <a:defRPr b="1" cap="all">
                <a:solidFill>
                  <a:srgbClr val="DB2328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do školy a ze školy”</a:t>
            </a:r>
          </a:p>
        </p:txBody>
      </p:sp>
      <p:pic>
        <p:nvPicPr>
          <p:cNvPr id="182" name="starter.jpg" descr="starter.jpg"/>
          <p:cNvPicPr>
            <a:picLocks noChangeAspect="1"/>
          </p:cNvPicPr>
          <p:nvPr/>
        </p:nvPicPr>
        <p:blipFill>
          <a:blip r:embed="rId6"/>
          <a:srcRect t="73" b="73"/>
          <a:stretch>
            <a:fillRect/>
          </a:stretch>
        </p:blipFill>
        <p:spPr>
          <a:xfrm>
            <a:off x="2041476" y="5175635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„Pomáháme rodinám s existenčními…"/>
          <p:cNvSpPr txBox="1"/>
          <p:nvPr/>
        </p:nvSpPr>
        <p:spPr>
          <a:xfrm>
            <a:off x="3355121" y="5528690"/>
            <a:ext cx="3292569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93298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/>
              <a:t>„</a:t>
            </a:r>
            <a:r>
              <a:rPr sz="1266" dirty="0" err="1"/>
              <a:t>Pomáháme</a:t>
            </a:r>
            <a:r>
              <a:rPr sz="1266" dirty="0"/>
              <a:t> </a:t>
            </a:r>
            <a:r>
              <a:rPr sz="1266" dirty="0" err="1"/>
              <a:t>rodinám</a:t>
            </a:r>
            <a:r>
              <a:rPr sz="1266" dirty="0"/>
              <a:t> s </a:t>
            </a:r>
            <a:r>
              <a:rPr sz="1266" dirty="0" err="1"/>
              <a:t>existenčními</a:t>
            </a:r>
            <a:endParaRPr sz="1266" dirty="0"/>
          </a:p>
          <a:p>
            <a:pPr>
              <a:defRPr b="1" cap="all">
                <a:solidFill>
                  <a:srgbClr val="93298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 err="1"/>
              <a:t>problémy</a:t>
            </a:r>
            <a:r>
              <a:rPr sz="1266" dirty="0"/>
              <a:t>”</a:t>
            </a:r>
          </a:p>
        </p:txBody>
      </p:sp>
      <p:pic>
        <p:nvPicPr>
          <p:cNvPr id="184" name="Logo FCH CL.jpg" descr="Logo FCH C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790" y="87809"/>
            <a:ext cx="416185" cy="553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4449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užby a projekty farní charity česká lípa"/>
          <p:cNvSpPr txBox="1">
            <a:spLocks noGrp="1"/>
          </p:cNvSpPr>
          <p:nvPr>
            <p:ph type="body" sz="quarter" idx="13"/>
          </p:nvPr>
        </p:nvSpPr>
        <p:spPr>
          <a:xfrm>
            <a:off x="1809750" y="342919"/>
            <a:ext cx="7858125" cy="300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180946"/>
                    <a:satOff val="-2351"/>
                    <a:lumOff val="-8716"/>
                  </a:schemeClr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dirty="0" err="1"/>
              <a:t>služby</a:t>
            </a:r>
            <a:r>
              <a:rPr dirty="0"/>
              <a:t> </a:t>
            </a:r>
            <a:r>
              <a:rPr dirty="0" err="1"/>
              <a:t>farní</a:t>
            </a:r>
            <a:r>
              <a:rPr dirty="0"/>
              <a:t> charity </a:t>
            </a:r>
            <a:r>
              <a:rPr dirty="0" err="1"/>
              <a:t>česká</a:t>
            </a:r>
            <a:r>
              <a:rPr dirty="0"/>
              <a:t> </a:t>
            </a:r>
            <a:r>
              <a:rPr dirty="0" err="1"/>
              <a:t>lípa</a:t>
            </a:r>
            <a:endParaRPr dirty="0"/>
          </a:p>
        </p:txBody>
      </p:sp>
      <p:pic>
        <p:nvPicPr>
          <p:cNvPr id="187" name="podnik.jpg" descr="pod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99" y="2250754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„nabízíme pracovní příležitost lidem dlouhodobě…"/>
          <p:cNvSpPr txBox="1"/>
          <p:nvPr/>
        </p:nvSpPr>
        <p:spPr>
          <a:xfrm>
            <a:off x="3234677" y="2603741"/>
            <a:ext cx="470827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F8922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/>
              <a:t>„</a:t>
            </a:r>
            <a:r>
              <a:rPr sz="1266" dirty="0" err="1"/>
              <a:t>nabízíme</a:t>
            </a:r>
            <a:r>
              <a:rPr sz="1266" dirty="0"/>
              <a:t> </a:t>
            </a:r>
            <a:r>
              <a:rPr sz="1266" dirty="0" err="1"/>
              <a:t>pracovní</a:t>
            </a:r>
            <a:r>
              <a:rPr sz="1266" dirty="0"/>
              <a:t> </a:t>
            </a:r>
            <a:r>
              <a:rPr sz="1266" dirty="0" err="1"/>
              <a:t>příležitost</a:t>
            </a:r>
            <a:r>
              <a:rPr sz="1266" dirty="0"/>
              <a:t> </a:t>
            </a:r>
            <a:r>
              <a:rPr sz="1266" dirty="0" err="1"/>
              <a:t>lidem</a:t>
            </a:r>
            <a:r>
              <a:rPr sz="1266" dirty="0"/>
              <a:t> </a:t>
            </a:r>
            <a:r>
              <a:rPr sz="1266" dirty="0" err="1"/>
              <a:t>dlouhodobě</a:t>
            </a:r>
            <a:endParaRPr sz="1266" dirty="0"/>
          </a:p>
          <a:p>
            <a:pPr>
              <a:defRPr b="1" cap="all">
                <a:solidFill>
                  <a:srgbClr val="F8922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 err="1"/>
              <a:t>evidovaným</a:t>
            </a:r>
            <a:r>
              <a:rPr sz="1266" dirty="0"/>
              <a:t> </a:t>
            </a:r>
            <a:r>
              <a:rPr sz="1266" dirty="0" err="1"/>
              <a:t>na</a:t>
            </a:r>
            <a:r>
              <a:rPr sz="1266" dirty="0"/>
              <a:t> </a:t>
            </a:r>
            <a:r>
              <a:rPr sz="1266" dirty="0" err="1"/>
              <a:t>úřadu</a:t>
            </a:r>
            <a:r>
              <a:rPr sz="1266" dirty="0"/>
              <a:t> </a:t>
            </a:r>
            <a:r>
              <a:rPr sz="1266" dirty="0" err="1"/>
              <a:t>práce</a:t>
            </a:r>
            <a:r>
              <a:rPr sz="1266" dirty="0"/>
              <a:t>”</a:t>
            </a:r>
          </a:p>
        </p:txBody>
      </p:sp>
      <p:pic>
        <p:nvPicPr>
          <p:cNvPr id="189" name="satnik.jpg" descr="satnik.jpg"/>
          <p:cNvPicPr>
            <a:picLocks noChangeAspect="1"/>
          </p:cNvPicPr>
          <p:nvPr/>
        </p:nvPicPr>
        <p:blipFill>
          <a:blip r:embed="rId3"/>
          <a:srcRect l="73" r="73"/>
          <a:stretch>
            <a:fillRect/>
          </a:stretch>
        </p:blipFill>
        <p:spPr>
          <a:xfrm>
            <a:off x="9052464" y="3264398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„Oblkékáme sociálně slabé občany z České Lípy…"/>
          <p:cNvSpPr txBox="1"/>
          <p:nvPr/>
        </p:nvSpPr>
        <p:spPr>
          <a:xfrm>
            <a:off x="5537913" y="3617452"/>
            <a:ext cx="3355342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ED4E9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/>
              <a:t>„</a:t>
            </a:r>
            <a:r>
              <a:rPr sz="1266" dirty="0" err="1"/>
              <a:t>Oblékáme</a:t>
            </a:r>
            <a:r>
              <a:rPr sz="1266" dirty="0"/>
              <a:t> </a:t>
            </a:r>
            <a:r>
              <a:rPr sz="1266" dirty="0" err="1"/>
              <a:t>sociálně</a:t>
            </a:r>
            <a:r>
              <a:rPr sz="1266" dirty="0"/>
              <a:t> </a:t>
            </a:r>
            <a:r>
              <a:rPr sz="1266" dirty="0" err="1"/>
              <a:t>slabé</a:t>
            </a:r>
            <a:r>
              <a:rPr sz="1266" dirty="0"/>
              <a:t> </a:t>
            </a:r>
            <a:r>
              <a:rPr sz="1266" dirty="0" err="1"/>
              <a:t>občany</a:t>
            </a:r>
            <a:r>
              <a:rPr sz="1266" dirty="0"/>
              <a:t> </a:t>
            </a:r>
            <a:endParaRPr lang="cs-CZ" sz="1266" dirty="0"/>
          </a:p>
          <a:p>
            <a:pPr algn="r">
              <a:defRPr b="1" cap="all">
                <a:solidFill>
                  <a:srgbClr val="ED4E9C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 dirty="0"/>
              <a:t>z </a:t>
            </a:r>
            <a:r>
              <a:rPr sz="1266" dirty="0" err="1"/>
              <a:t>České</a:t>
            </a:r>
            <a:r>
              <a:rPr sz="1266" dirty="0"/>
              <a:t> </a:t>
            </a:r>
            <a:r>
              <a:rPr sz="1266" dirty="0" err="1"/>
              <a:t>Lípy</a:t>
            </a:r>
            <a:r>
              <a:rPr lang="cs-CZ" sz="1266" dirty="0"/>
              <a:t> </a:t>
            </a:r>
            <a:r>
              <a:rPr sz="1266" dirty="0" err="1"/>
              <a:t>i</a:t>
            </a:r>
            <a:r>
              <a:rPr sz="1266" dirty="0"/>
              <a:t> </a:t>
            </a:r>
            <a:r>
              <a:rPr sz="1266" dirty="0" err="1"/>
              <a:t>nového</a:t>
            </a:r>
            <a:r>
              <a:rPr sz="1266" dirty="0"/>
              <a:t> </a:t>
            </a:r>
            <a:r>
              <a:rPr sz="1266" dirty="0" err="1"/>
              <a:t>boru</a:t>
            </a:r>
            <a:r>
              <a:rPr sz="1266" dirty="0"/>
              <a:t>”</a:t>
            </a:r>
          </a:p>
        </p:txBody>
      </p:sp>
      <p:pic>
        <p:nvPicPr>
          <p:cNvPr id="191" name="ubytovna.jpg" descr="ubytovna.jpg"/>
          <p:cNvPicPr>
            <a:picLocks noChangeAspect="1"/>
          </p:cNvPicPr>
          <p:nvPr/>
        </p:nvPicPr>
        <p:blipFill>
          <a:blip r:embed="rId4"/>
          <a:srcRect t="73" b="73"/>
          <a:stretch>
            <a:fillRect/>
          </a:stretch>
        </p:blipFill>
        <p:spPr>
          <a:xfrm>
            <a:off x="2007352" y="4238043"/>
            <a:ext cx="1167704" cy="11677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„ubytováváme sociálně slabé občany s možností…"/>
          <p:cNvSpPr txBox="1"/>
          <p:nvPr/>
        </p:nvSpPr>
        <p:spPr>
          <a:xfrm>
            <a:off x="3313466" y="4591097"/>
            <a:ext cx="4698915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b="1" cap="all">
                <a:solidFill>
                  <a:srgbClr val="01B6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„ubytováváme sociálně slabé občany s možností</a:t>
            </a:r>
          </a:p>
          <a:p>
            <a:pPr>
              <a:defRPr b="1" cap="all">
                <a:solidFill>
                  <a:srgbClr val="01B6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sociálně aktivizačních služeb a poradenství”</a:t>
            </a:r>
          </a:p>
        </p:txBody>
      </p:sp>
      <p:pic>
        <p:nvPicPr>
          <p:cNvPr id="193" name="Logo FCH CL.jpg" descr="Logo FCH C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790" y="87809"/>
            <a:ext cx="416185" cy="553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dobrovonici.jpg" descr="dobrovonici.jpg"/>
          <p:cNvPicPr>
            <a:picLocks noChangeAspect="1"/>
          </p:cNvPicPr>
          <p:nvPr/>
        </p:nvPicPr>
        <p:blipFill>
          <a:blip r:embed="rId6"/>
          <a:srcRect l="73" r="73"/>
          <a:stretch>
            <a:fillRect/>
          </a:stretch>
        </p:blipFill>
        <p:spPr>
          <a:xfrm>
            <a:off x="9052232" y="1168248"/>
            <a:ext cx="1167936" cy="116793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„koordinujeme a vzděláváme dobrovolníky…"/>
          <p:cNvSpPr txBox="1"/>
          <p:nvPr/>
        </p:nvSpPr>
        <p:spPr>
          <a:xfrm>
            <a:off x="4576653" y="1553548"/>
            <a:ext cx="4208909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b="1" cap="all">
                <a:solidFill>
                  <a:srgbClr val="F05B7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„koordinujeme a vzděláváme dobrovolníky </a:t>
            </a:r>
          </a:p>
          <a:p>
            <a:pPr algn="r">
              <a:defRPr b="1" cap="all">
                <a:solidFill>
                  <a:srgbClr val="F05B7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66"/>
              <a:t>z české lípy i ze zahraničí”</a:t>
            </a:r>
          </a:p>
        </p:txBody>
      </p:sp>
      <p:pic>
        <p:nvPicPr>
          <p:cNvPr id="196" name="avpocr-lg-CLEN-A.jpg" descr="avpocr-lg-CLEN-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400" y="6084332"/>
            <a:ext cx="1334388" cy="553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avpocr-lg-SPOLEHLIVA-barevna.jpg" descr="avpocr-lg-SPOLEHLIVA-barev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8507" y="6084332"/>
            <a:ext cx="1981363" cy="553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www.fchcl.cz"/>
          <p:cNvSpPr txBox="1"/>
          <p:nvPr/>
        </p:nvSpPr>
        <p:spPr>
          <a:xfrm>
            <a:off x="2027271" y="6355292"/>
            <a:ext cx="100251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/>
              <a:t>www.fchcl.cz</a:t>
            </a:r>
          </a:p>
        </p:txBody>
      </p:sp>
    </p:spTree>
    <p:extLst>
      <p:ext uri="{BB962C8B-B14F-4D97-AF65-F5344CB8AC3E}">
        <p14:creationId xmlns:p14="http://schemas.microsoft.com/office/powerpoint/2010/main" val="23560797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Dobrá praxe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Nízkoprahové zařízení pro děti a mládež Klub Koule, Česká Lípa</a:t>
            </a:r>
          </a:p>
          <a:p>
            <a:r>
              <a:rPr lang="cs-CZ" dirty="0"/>
              <a:t>Marcela Jeništová, </a:t>
            </a:r>
            <a:r>
              <a:rPr lang="cs-CZ" dirty="0" err="1"/>
              <a:t>DiS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31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Roman</a:t>
            </a:r>
            <a:br>
              <a:rPr lang="cs-CZ" dirty="0"/>
            </a:br>
            <a:r>
              <a:rPr lang="cs-CZ" sz="2000" dirty="0"/>
              <a:t>(17 let)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510455"/>
            <a:ext cx="8596668" cy="2911366"/>
          </a:xfrm>
        </p:spPr>
        <p:txBody>
          <a:bodyPr>
            <a:normAutofit/>
          </a:bodyPr>
          <a:lstStyle/>
          <a:p>
            <a:r>
              <a:rPr lang="cs-CZ" dirty="0"/>
              <a:t>Bydlí v lokalitě ohrožené sociálním vyloučením s matkou a sourozenci</a:t>
            </a:r>
          </a:p>
          <a:p>
            <a:r>
              <a:rPr lang="cs-CZ" dirty="0"/>
              <a:t>Rozvod rodičů (cca před 3 lety) – velký zásah do rodiny </a:t>
            </a:r>
          </a:p>
          <a:p>
            <a:r>
              <a:rPr lang="cs-CZ" dirty="0"/>
              <a:t>4 sourozenci – 12 let, 14 let, 15 let a 19 let + dva nevlastní </a:t>
            </a:r>
          </a:p>
          <a:p>
            <a:r>
              <a:rPr lang="cs-CZ" dirty="0"/>
              <a:t>Ukončena ZŠ </a:t>
            </a:r>
            <a:r>
              <a:rPr lang="cs-CZ" dirty="0">
                <a:sym typeface="Wingdings" panose="05000000000000000000" pitchFamily="2" charset="2"/>
              </a:rPr>
              <a:t> nástup na SOU, obor automechanik</a:t>
            </a:r>
          </a:p>
          <a:p>
            <a:r>
              <a:rPr lang="cs-CZ" dirty="0"/>
              <a:t>Vztahy a povaha: ochranářský, autoritou u mladších, působí starším dojmem, zvýšený zájem o holky, společenský</a:t>
            </a:r>
          </a:p>
          <a:p>
            <a:r>
              <a:rPr lang="cs-CZ" dirty="0"/>
              <a:t>Volný čas: fotbal</a:t>
            </a:r>
          </a:p>
        </p:txBody>
      </p:sp>
    </p:spTree>
    <p:extLst>
      <p:ext uri="{BB962C8B-B14F-4D97-AF65-F5344CB8AC3E}">
        <p14:creationId xmlns:p14="http://schemas.microsoft.com/office/powerpoint/2010/main" val="264465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Klient Roman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4288221"/>
            <a:ext cx="8596668" cy="1753141"/>
          </a:xfrm>
        </p:spPr>
        <p:txBody>
          <a:bodyPr/>
          <a:lstStyle/>
          <a:p>
            <a:r>
              <a:rPr lang="cs-CZ" dirty="0"/>
              <a:t>Návštěvník centra pro děti a mládež do 15 let</a:t>
            </a:r>
          </a:p>
          <a:p>
            <a:r>
              <a:rPr lang="cs-CZ" dirty="0"/>
              <a:t>Klientem NZDM od r. 2014</a:t>
            </a:r>
          </a:p>
          <a:p>
            <a:r>
              <a:rPr lang="cs-CZ" dirty="0"/>
              <a:t>Docházka: v případě potřeby, v nouzi či na vyzvání pracovníka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30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Navázání důvěry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995447"/>
            <a:ext cx="8596668" cy="319514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KP </a:t>
            </a:r>
            <a:r>
              <a:rPr lang="cs-CZ"/>
              <a:t>– prosinec </a:t>
            </a:r>
            <a:r>
              <a:rPr lang="cs-CZ" dirty="0"/>
              <a:t>2016</a:t>
            </a:r>
          </a:p>
          <a:p>
            <a:r>
              <a:rPr lang="cs-CZ" dirty="0" err="1"/>
              <a:t>Volnočasovky</a:t>
            </a:r>
            <a:r>
              <a:rPr lang="cs-CZ" dirty="0"/>
              <a:t> – stolní fotbálek, ping pong, deskové a stolní hry</a:t>
            </a:r>
          </a:p>
          <a:p>
            <a:r>
              <a:rPr lang="cs-CZ" dirty="0"/>
              <a:t>Rozhovory – škola, rodina, partnerský život, kamarádi</a:t>
            </a:r>
          </a:p>
          <a:p>
            <a:r>
              <a:rPr lang="cs-CZ" dirty="0"/>
              <a:t>Rozhovor: bez nátlaku, nechat řeč plynout, nepřerušovat, naslouchat, podporovat, nelitovat, mluvit s ním jako rovný s rovným, humor a vtip, ptát se na detaily – pamatovat si </a:t>
            </a:r>
          </a:p>
          <a:p>
            <a:r>
              <a:rPr lang="cs-CZ" dirty="0"/>
              <a:t>Můj život – novinky v životě pracovníka</a:t>
            </a:r>
          </a:p>
          <a:p>
            <a:r>
              <a:rPr lang="cs-CZ" dirty="0"/>
              <a:t>V případě neúspěchů motivovat</a:t>
            </a:r>
          </a:p>
          <a:p>
            <a:r>
              <a:rPr lang="cs-CZ" dirty="0"/>
              <a:t>Nevzdávat se – mít dostatečnou trpělivost, počkat až bude připravený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13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plán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058510"/>
            <a:ext cx="8596668" cy="3098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Zlepšení prospěchu z AJ a chemie</a:t>
            </a:r>
          </a:p>
          <a:p>
            <a:pPr marL="0" indent="0">
              <a:buNone/>
            </a:pPr>
            <a:r>
              <a:rPr lang="cs-CZ" dirty="0"/>
              <a:t>16. 9. 2015 – 30. 6. 2016</a:t>
            </a:r>
          </a:p>
          <a:p>
            <a:r>
              <a:rPr lang="cs-CZ" dirty="0"/>
              <a:t>Na Romanův podnět</a:t>
            </a:r>
          </a:p>
          <a:p>
            <a:r>
              <a:rPr lang="cs-CZ" dirty="0"/>
              <a:t>Nastaveny kroky ke splnění cíle</a:t>
            </a:r>
          </a:p>
          <a:p>
            <a:r>
              <a:rPr lang="cs-CZ" dirty="0"/>
              <a:t>IP uspané  8. 12. 2015 – docházka (rodina, přítelkyně) </a:t>
            </a:r>
            <a:r>
              <a:rPr lang="cs-CZ" dirty="0">
                <a:sym typeface="Wingdings" panose="05000000000000000000" pitchFamily="2" charset="2"/>
              </a:rPr>
              <a:t> hledání nové zakázky</a:t>
            </a:r>
          </a:p>
          <a:p>
            <a:r>
              <a:rPr lang="cs-CZ" dirty="0">
                <a:sym typeface="Wingdings" panose="05000000000000000000" pitchFamily="2" charset="2"/>
              </a:rPr>
              <a:t>Nezrušené na přání klienta</a:t>
            </a:r>
          </a:p>
          <a:p>
            <a:r>
              <a:rPr lang="cs-CZ" dirty="0">
                <a:sym typeface="Wingdings" panose="05000000000000000000" pitchFamily="2" charset="2"/>
              </a:rPr>
              <a:t>20. 6. 2016 IP ukončené – zhodnocené s klientem</a:t>
            </a:r>
            <a:endParaRPr lang="cs-CZ" dirty="0"/>
          </a:p>
          <a:p>
            <a:r>
              <a:rPr lang="cs-CZ" dirty="0"/>
              <a:t>Hledání nového IP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81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plán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806261"/>
            <a:ext cx="8596668" cy="3655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Založení fotbalového týmu</a:t>
            </a:r>
          </a:p>
          <a:p>
            <a:pPr marL="0" indent="0">
              <a:buNone/>
            </a:pPr>
            <a:r>
              <a:rPr lang="cs-CZ" sz="1600" dirty="0"/>
              <a:t>(7. 10. 2016 – 7. 10. 2017)</a:t>
            </a:r>
          </a:p>
          <a:p>
            <a:r>
              <a:rPr lang="cs-CZ" dirty="0"/>
              <a:t>Na Romanův podnět</a:t>
            </a:r>
          </a:p>
          <a:p>
            <a:r>
              <a:rPr lang="cs-CZ" dirty="0"/>
              <a:t>Nastaveny kroky ke splnění cíle</a:t>
            </a:r>
          </a:p>
          <a:p>
            <a:r>
              <a:rPr lang="cs-CZ" dirty="0"/>
              <a:t>Rozdělena zodpovědnost (klient x pracovník x klient + pracovník)</a:t>
            </a:r>
          </a:p>
          <a:p>
            <a:r>
              <a:rPr lang="cs-CZ" dirty="0"/>
              <a:t>IP neúspěšné </a:t>
            </a:r>
            <a:r>
              <a:rPr lang="cs-CZ" dirty="0">
                <a:sym typeface="Wingdings" panose="05000000000000000000" pitchFamily="2" charset="2"/>
              </a:rPr>
              <a:t> podána stížnost na trenéra, ukončení docházky klientů na tréninky</a:t>
            </a:r>
          </a:p>
          <a:p>
            <a:r>
              <a:rPr lang="cs-CZ" dirty="0">
                <a:sym typeface="Wingdings" panose="05000000000000000000" pitchFamily="2" charset="2"/>
              </a:rPr>
              <a:t>IP ukončené a zhodnocené k 4. 1. 2017</a:t>
            </a:r>
          </a:p>
          <a:p>
            <a:r>
              <a:rPr lang="cs-CZ" dirty="0">
                <a:sym typeface="Wingdings" panose="05000000000000000000" pitchFamily="2" charset="2"/>
              </a:rPr>
              <a:t>Hledání nového IP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96255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661</Words>
  <Application>Microsoft Office PowerPoint</Application>
  <PresentationFormat>Širokoúhlá obrazovka</PresentationFormat>
  <Paragraphs>98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Avenir Next</vt:lpstr>
      <vt:lpstr>Helvetica</vt:lpstr>
      <vt:lpstr>Trebuchet MS</vt:lpstr>
      <vt:lpstr>Wingdings</vt:lpstr>
      <vt:lpstr>Wingdings 3</vt:lpstr>
      <vt:lpstr>Fazeta</vt:lpstr>
      <vt:lpstr>FARNÍ CHARITA ČESKÁ LÍPA</vt:lpstr>
      <vt:lpstr>Prezentace aplikace PowerPoint</vt:lpstr>
      <vt:lpstr>Prezentace aplikace PowerPoint</vt:lpstr>
      <vt:lpstr>Dobrá praxe </vt:lpstr>
      <vt:lpstr>Roman (17 let)</vt:lpstr>
      <vt:lpstr>Klient Roman</vt:lpstr>
      <vt:lpstr>Navázání důvěry</vt:lpstr>
      <vt:lpstr>Individuální plán 1</vt:lpstr>
      <vt:lpstr>Individuální plán 2</vt:lpstr>
      <vt:lpstr>Individuální plán 3</vt:lpstr>
      <vt:lpstr>Děkuji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Dobrá praxe</dc:title>
  <dc:creator>Marcela Jeništová</dc:creator>
  <cp:lastModifiedBy>Tůmová Kamila</cp:lastModifiedBy>
  <cp:revision>23</cp:revision>
  <dcterms:created xsi:type="dcterms:W3CDTF">2017-09-05T13:15:03Z</dcterms:created>
  <dcterms:modified xsi:type="dcterms:W3CDTF">2024-03-15T06:29:38Z</dcterms:modified>
</cp:coreProperties>
</file>